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Clear Sans" panose="020B0604020202020204" charset="0"/>
      <p:regular r:id="rId8"/>
    </p:embeddedFont>
    <p:embeddedFont>
      <p:font typeface="Clear Sans Bold" panose="020B0604020202020204" charset="0"/>
      <p:regular r:id="rId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7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font" Target="fonts/font2.fntdata"/></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svg>
</file>

<file path=ppt/media/image3.png>
</file>

<file path=ppt/media/image30.png>
</file>

<file path=ppt/media/image31.sv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2.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2.svg"/><Relationship Id="rId7" Type="http://schemas.openxmlformats.org/officeDocument/2006/relationships/image" Target="../media/image26.sv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svg"/><Relationship Id="rId4" Type="http://schemas.openxmlformats.org/officeDocument/2006/relationships/image" Target="../media/image23.png"/><Relationship Id="rId9" Type="http://schemas.openxmlformats.org/officeDocument/2006/relationships/image" Target="../media/image6.svg"/></Relationships>
</file>

<file path=ppt/slides/_rels/slide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7.xml"/><Relationship Id="rId5" Type="http://schemas.openxmlformats.org/officeDocument/2006/relationships/image" Target="../media/image31.svg"/><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B4B82"/>
        </a:solidFill>
        <a:effectLst/>
      </p:bgPr>
    </p:bg>
    <p:spTree>
      <p:nvGrpSpPr>
        <p:cNvPr id="1" name=""/>
        <p:cNvGrpSpPr/>
        <p:nvPr/>
      </p:nvGrpSpPr>
      <p:grpSpPr>
        <a:xfrm>
          <a:off x="0" y="0"/>
          <a:ext cx="0" cy="0"/>
          <a:chOff x="0" y="0"/>
          <a:chExt cx="0" cy="0"/>
        </a:xfrm>
      </p:grpSpPr>
      <p:grpSp>
        <p:nvGrpSpPr>
          <p:cNvPr id="2" name="Group 2"/>
          <p:cNvGrpSpPr/>
          <p:nvPr/>
        </p:nvGrpSpPr>
        <p:grpSpPr>
          <a:xfrm>
            <a:off x="9144000" y="2624267"/>
            <a:ext cx="8217084" cy="5226912"/>
            <a:chOff x="0" y="0"/>
            <a:chExt cx="10956112" cy="6969216"/>
          </a:xfrm>
        </p:grpSpPr>
        <p:sp>
          <p:nvSpPr>
            <p:cNvPr id="3" name="TextBox 3"/>
            <p:cNvSpPr txBox="1"/>
            <p:nvPr/>
          </p:nvSpPr>
          <p:spPr>
            <a:xfrm>
              <a:off x="0" y="1368999"/>
              <a:ext cx="10956112" cy="4166659"/>
            </a:xfrm>
            <a:prstGeom prst="rect">
              <a:avLst/>
            </a:prstGeom>
          </p:spPr>
          <p:txBody>
            <a:bodyPr lIns="0" tIns="0" rIns="0" bIns="0" rtlCol="0" anchor="t">
              <a:spAutoFit/>
            </a:bodyPr>
            <a:lstStyle/>
            <a:p>
              <a:pPr algn="l">
                <a:lnSpc>
                  <a:spcPts val="8000"/>
                </a:lnSpc>
              </a:pPr>
              <a:r>
                <a:rPr lang="en-US" sz="8000">
                  <a:solidFill>
                    <a:srgbClr val="F7B4A7"/>
                  </a:solidFill>
                  <a:latin typeface="Clear Sans Bold"/>
                </a:rPr>
                <a:t>RMCT RESEARCH PROPOSAL</a:t>
              </a:r>
            </a:p>
            <a:p>
              <a:pPr algn="l">
                <a:lnSpc>
                  <a:spcPts val="8000"/>
                </a:lnSpc>
              </a:pPr>
              <a:endParaRPr lang="en-US" sz="8000">
                <a:solidFill>
                  <a:srgbClr val="F7B4A7"/>
                </a:solidFill>
                <a:latin typeface="Clear Sans Bold"/>
              </a:endParaRPr>
            </a:p>
          </p:txBody>
        </p:sp>
        <p:sp>
          <p:nvSpPr>
            <p:cNvPr id="4" name="TextBox 4"/>
            <p:cNvSpPr txBox="1"/>
            <p:nvPr/>
          </p:nvSpPr>
          <p:spPr>
            <a:xfrm>
              <a:off x="0" y="-47625"/>
              <a:ext cx="10956112" cy="525145"/>
            </a:xfrm>
            <a:prstGeom prst="rect">
              <a:avLst/>
            </a:prstGeom>
          </p:spPr>
          <p:txBody>
            <a:bodyPr lIns="0" tIns="0" rIns="0" bIns="0" rtlCol="0" anchor="t">
              <a:spAutoFit/>
            </a:bodyPr>
            <a:lstStyle/>
            <a:p>
              <a:pPr algn="l">
                <a:lnSpc>
                  <a:spcPts val="3359"/>
                </a:lnSpc>
              </a:pPr>
              <a:endParaRPr/>
            </a:p>
          </p:txBody>
        </p:sp>
        <p:sp>
          <p:nvSpPr>
            <p:cNvPr id="5" name="TextBox 5"/>
            <p:cNvSpPr txBox="1"/>
            <p:nvPr/>
          </p:nvSpPr>
          <p:spPr>
            <a:xfrm>
              <a:off x="0" y="6217587"/>
              <a:ext cx="10956112" cy="751628"/>
            </a:xfrm>
            <a:prstGeom prst="rect">
              <a:avLst/>
            </a:prstGeom>
          </p:spPr>
          <p:txBody>
            <a:bodyPr lIns="0" tIns="0" rIns="0" bIns="0" rtlCol="0" anchor="t">
              <a:spAutoFit/>
            </a:bodyPr>
            <a:lstStyle/>
            <a:p>
              <a:pPr algn="l">
                <a:lnSpc>
                  <a:spcPts val="4759"/>
                </a:lnSpc>
              </a:pPr>
              <a:r>
                <a:rPr lang="en-US" sz="3399">
                  <a:solidFill>
                    <a:srgbClr val="94DDDE"/>
                  </a:solidFill>
                  <a:latin typeface="Clear Sans"/>
                </a:rPr>
                <a:t>Cyber Threat </a:t>
              </a:r>
            </a:p>
          </p:txBody>
        </p:sp>
      </p:grpSp>
      <p:sp>
        <p:nvSpPr>
          <p:cNvPr id="6" name="Freeform 6"/>
          <p:cNvSpPr/>
          <p:nvPr/>
        </p:nvSpPr>
        <p:spPr>
          <a:xfrm>
            <a:off x="1182834" y="-1921745"/>
            <a:ext cx="6755642" cy="4114800"/>
          </a:xfrm>
          <a:custGeom>
            <a:avLst/>
            <a:gdLst/>
            <a:ahLst/>
            <a:cxnLst/>
            <a:rect l="l" t="t" r="r" b="b"/>
            <a:pathLst>
              <a:path w="6755642" h="4114800">
                <a:moveTo>
                  <a:pt x="0" y="0"/>
                </a:moveTo>
                <a:lnTo>
                  <a:pt x="6755642" y="0"/>
                </a:lnTo>
                <a:lnTo>
                  <a:pt x="675564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p:cNvSpPr/>
          <p:nvPr/>
        </p:nvSpPr>
        <p:spPr>
          <a:xfrm>
            <a:off x="6303834" y="1790711"/>
            <a:ext cx="1194327" cy="2586142"/>
          </a:xfrm>
          <a:custGeom>
            <a:avLst/>
            <a:gdLst/>
            <a:ahLst/>
            <a:cxnLst/>
            <a:rect l="l" t="t" r="r" b="b"/>
            <a:pathLst>
              <a:path w="1194327" h="2586142">
                <a:moveTo>
                  <a:pt x="0" y="0"/>
                </a:moveTo>
                <a:lnTo>
                  <a:pt x="1194327" y="0"/>
                </a:lnTo>
                <a:lnTo>
                  <a:pt x="1194327" y="2586142"/>
                </a:lnTo>
                <a:lnTo>
                  <a:pt x="0" y="258614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flipH="1">
            <a:off x="2095190" y="2021154"/>
            <a:ext cx="5357753" cy="5591583"/>
          </a:xfrm>
          <a:custGeom>
            <a:avLst/>
            <a:gdLst/>
            <a:ahLst/>
            <a:cxnLst/>
            <a:rect l="l" t="t" r="r" b="b"/>
            <a:pathLst>
              <a:path w="5357753" h="5591583">
                <a:moveTo>
                  <a:pt x="5357753" y="0"/>
                </a:moveTo>
                <a:lnTo>
                  <a:pt x="0" y="0"/>
                </a:lnTo>
                <a:lnTo>
                  <a:pt x="0" y="5591582"/>
                </a:lnTo>
                <a:lnTo>
                  <a:pt x="5357753" y="5591582"/>
                </a:lnTo>
                <a:lnTo>
                  <a:pt x="5357753"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 name="Freeform 9"/>
          <p:cNvSpPr/>
          <p:nvPr/>
        </p:nvSpPr>
        <p:spPr>
          <a:xfrm>
            <a:off x="-947148" y="1264426"/>
            <a:ext cx="3144039" cy="2440918"/>
          </a:xfrm>
          <a:custGeom>
            <a:avLst/>
            <a:gdLst/>
            <a:ahLst/>
            <a:cxnLst/>
            <a:rect l="l" t="t" r="r" b="b"/>
            <a:pathLst>
              <a:path w="3144039" h="2440918">
                <a:moveTo>
                  <a:pt x="0" y="0"/>
                </a:moveTo>
                <a:lnTo>
                  <a:pt x="3144040" y="0"/>
                </a:lnTo>
                <a:lnTo>
                  <a:pt x="3144040" y="2440918"/>
                </a:lnTo>
                <a:lnTo>
                  <a:pt x="0" y="244091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0" name="Freeform 10"/>
          <p:cNvSpPr/>
          <p:nvPr/>
        </p:nvSpPr>
        <p:spPr>
          <a:xfrm>
            <a:off x="624872" y="5005800"/>
            <a:ext cx="1894295" cy="4252500"/>
          </a:xfrm>
          <a:custGeom>
            <a:avLst/>
            <a:gdLst/>
            <a:ahLst/>
            <a:cxnLst/>
            <a:rect l="l" t="t" r="r" b="b"/>
            <a:pathLst>
              <a:path w="1894295" h="4252500">
                <a:moveTo>
                  <a:pt x="0" y="0"/>
                </a:moveTo>
                <a:lnTo>
                  <a:pt x="1894295" y="0"/>
                </a:lnTo>
                <a:lnTo>
                  <a:pt x="1894295" y="4252500"/>
                </a:lnTo>
                <a:lnTo>
                  <a:pt x="0" y="425250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1" name="Freeform 11"/>
          <p:cNvSpPr/>
          <p:nvPr/>
        </p:nvSpPr>
        <p:spPr>
          <a:xfrm>
            <a:off x="4011803" y="7612736"/>
            <a:ext cx="3486358" cy="4114800"/>
          </a:xfrm>
          <a:custGeom>
            <a:avLst/>
            <a:gdLst/>
            <a:ahLst/>
            <a:cxnLst/>
            <a:rect l="l" t="t" r="r" b="b"/>
            <a:pathLst>
              <a:path w="3486358" h="4114800">
                <a:moveTo>
                  <a:pt x="0" y="0"/>
                </a:moveTo>
                <a:lnTo>
                  <a:pt x="3486358" y="0"/>
                </a:lnTo>
                <a:lnTo>
                  <a:pt x="3486358" y="4114800"/>
                </a:lnTo>
                <a:lnTo>
                  <a:pt x="0" y="411480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12" name="TextBox 12"/>
          <p:cNvSpPr txBox="1"/>
          <p:nvPr/>
        </p:nvSpPr>
        <p:spPr>
          <a:xfrm>
            <a:off x="9144000" y="9086201"/>
            <a:ext cx="6346948" cy="1196446"/>
          </a:xfrm>
          <a:prstGeom prst="rect">
            <a:avLst/>
          </a:prstGeom>
        </p:spPr>
        <p:txBody>
          <a:bodyPr lIns="0" tIns="0" rIns="0" bIns="0" rtlCol="0" anchor="t">
            <a:spAutoFit/>
          </a:bodyPr>
          <a:lstStyle/>
          <a:p>
            <a:pPr algn="l">
              <a:lnSpc>
                <a:spcPts val="2420"/>
              </a:lnSpc>
            </a:pPr>
            <a:r>
              <a:rPr lang="en-US" sz="2305">
                <a:solidFill>
                  <a:srgbClr val="94DDDE"/>
                </a:solidFill>
                <a:latin typeface="Clear Sans"/>
              </a:rPr>
              <a:t>Name: Abdulrahman Gamil Mohammed Ahmed</a:t>
            </a:r>
          </a:p>
          <a:p>
            <a:pPr algn="l">
              <a:lnSpc>
                <a:spcPts val="2105"/>
              </a:lnSpc>
            </a:pPr>
            <a:r>
              <a:rPr lang="en-US" sz="2005">
                <a:solidFill>
                  <a:srgbClr val="94DDDE"/>
                </a:solidFill>
                <a:latin typeface="Clear Sans"/>
              </a:rPr>
              <a:t>TO No: TP071012</a:t>
            </a:r>
          </a:p>
          <a:p>
            <a:pPr algn="l">
              <a:lnSpc>
                <a:spcPts val="2420"/>
              </a:lnSpc>
            </a:pPr>
            <a:r>
              <a:rPr lang="en-US" sz="2305">
                <a:solidFill>
                  <a:srgbClr val="94DDDE"/>
                </a:solidFill>
                <a:latin typeface="Clear Sans"/>
              </a:rPr>
              <a:t>Intake Code: APD2F0923CS(CYB)</a:t>
            </a:r>
          </a:p>
          <a:p>
            <a:pPr algn="l">
              <a:lnSpc>
                <a:spcPts val="2420"/>
              </a:lnSpc>
              <a:spcBef>
                <a:spcPct val="0"/>
              </a:spcBef>
            </a:pPr>
            <a:r>
              <a:rPr lang="en-US" sz="2305">
                <a:solidFill>
                  <a:srgbClr val="94DDDE"/>
                </a:solidFill>
                <a:latin typeface="Clear Sans"/>
              </a:rPr>
              <a:t>Date: 5/5/2024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B4B82"/>
        </a:solidFill>
        <a:effectLst/>
      </p:bgPr>
    </p:bg>
    <p:spTree>
      <p:nvGrpSpPr>
        <p:cNvPr id="1" name=""/>
        <p:cNvGrpSpPr/>
        <p:nvPr/>
      </p:nvGrpSpPr>
      <p:grpSpPr>
        <a:xfrm>
          <a:off x="0" y="0"/>
          <a:ext cx="0" cy="0"/>
          <a:chOff x="0" y="0"/>
          <a:chExt cx="0" cy="0"/>
        </a:xfrm>
      </p:grpSpPr>
      <p:grpSp>
        <p:nvGrpSpPr>
          <p:cNvPr id="2" name="Group 2"/>
          <p:cNvGrpSpPr/>
          <p:nvPr/>
        </p:nvGrpSpPr>
        <p:grpSpPr>
          <a:xfrm>
            <a:off x="1309758" y="1817226"/>
            <a:ext cx="6060519" cy="6652549"/>
            <a:chOff x="0" y="0"/>
            <a:chExt cx="8080692" cy="8870065"/>
          </a:xfrm>
        </p:grpSpPr>
        <p:sp>
          <p:nvSpPr>
            <p:cNvPr id="3" name="Freeform 3"/>
            <p:cNvSpPr/>
            <p:nvPr/>
          </p:nvSpPr>
          <p:spPr>
            <a:xfrm>
              <a:off x="0" y="0"/>
              <a:ext cx="5166060" cy="6830128"/>
            </a:xfrm>
            <a:custGeom>
              <a:avLst/>
              <a:gdLst/>
              <a:ahLst/>
              <a:cxnLst/>
              <a:rect l="l" t="t" r="r" b="b"/>
              <a:pathLst>
                <a:path w="5166060" h="6830128">
                  <a:moveTo>
                    <a:pt x="0" y="0"/>
                  </a:moveTo>
                  <a:lnTo>
                    <a:pt x="5166060" y="0"/>
                  </a:lnTo>
                  <a:lnTo>
                    <a:pt x="5166060" y="6830128"/>
                  </a:lnTo>
                  <a:lnTo>
                    <a:pt x="0" y="68301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1428290" y="1054304"/>
              <a:ext cx="5166060" cy="6830128"/>
            </a:xfrm>
            <a:custGeom>
              <a:avLst/>
              <a:gdLst/>
              <a:ahLst/>
              <a:cxnLst/>
              <a:rect l="l" t="t" r="r" b="b"/>
              <a:pathLst>
                <a:path w="5166060" h="6830128">
                  <a:moveTo>
                    <a:pt x="0" y="0"/>
                  </a:moveTo>
                  <a:lnTo>
                    <a:pt x="5166060" y="0"/>
                  </a:lnTo>
                  <a:lnTo>
                    <a:pt x="5166060" y="6830128"/>
                  </a:lnTo>
                  <a:lnTo>
                    <a:pt x="0" y="683012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a:off x="2914631" y="2039937"/>
              <a:ext cx="5166060" cy="6830128"/>
            </a:xfrm>
            <a:custGeom>
              <a:avLst/>
              <a:gdLst/>
              <a:ahLst/>
              <a:cxnLst/>
              <a:rect l="l" t="t" r="r" b="b"/>
              <a:pathLst>
                <a:path w="5166060" h="6830128">
                  <a:moveTo>
                    <a:pt x="0" y="0"/>
                  </a:moveTo>
                  <a:lnTo>
                    <a:pt x="5166061" y="0"/>
                  </a:lnTo>
                  <a:lnTo>
                    <a:pt x="5166061" y="6830128"/>
                  </a:lnTo>
                  <a:lnTo>
                    <a:pt x="0" y="683012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graphicFrame>
        <p:nvGraphicFramePr>
          <p:cNvPr id="6" name="Table 6"/>
          <p:cNvGraphicFramePr>
            <a:graphicFrameLocks noGrp="1"/>
          </p:cNvGraphicFramePr>
          <p:nvPr>
            <p:extLst>
              <p:ext uri="{D42A27DB-BD31-4B8C-83A1-F6EECF244321}">
                <p14:modId xmlns:p14="http://schemas.microsoft.com/office/powerpoint/2010/main" val="792265815"/>
              </p:ext>
            </p:extLst>
          </p:nvPr>
        </p:nvGraphicFramePr>
        <p:xfrm>
          <a:off x="7774323" y="20140"/>
          <a:ext cx="10513677" cy="10266860"/>
        </p:xfrm>
        <a:graphic>
          <a:graphicData uri="http://schemas.openxmlformats.org/drawingml/2006/table">
            <a:tbl>
              <a:tblPr/>
              <a:tblGrid>
                <a:gridCol w="10513677">
                  <a:extLst>
                    <a:ext uri="{9D8B030D-6E8A-4147-A177-3AD203B41FA5}">
                      <a16:colId xmlns:a16="http://schemas.microsoft.com/office/drawing/2014/main" val="20000"/>
                    </a:ext>
                  </a:extLst>
                </a:gridCol>
              </a:tblGrid>
              <a:tr h="2981638">
                <a:tc>
                  <a:txBody>
                    <a:bodyPr/>
                    <a:lstStyle/>
                    <a:p>
                      <a:pPr algn="l">
                        <a:lnSpc>
                          <a:spcPts val="6300"/>
                        </a:lnSpc>
                        <a:defRPr/>
                      </a:pPr>
                      <a:r>
                        <a:rPr lang="en-US" sz="4500" u="none">
                          <a:solidFill>
                            <a:srgbClr val="F7B4A7"/>
                          </a:solidFill>
                          <a:latin typeface="Clear Sans Bold"/>
                        </a:rPr>
                        <a:t>Cyber Threat Management Under Diverse Perspectives</a:t>
                      </a:r>
                      <a:endParaRPr lang="en-US" sz="1100" u="none"/>
                    </a:p>
                    <a:p>
                      <a:pPr algn="l">
                        <a:lnSpc>
                          <a:spcPts val="6300"/>
                        </a:lnSpc>
                      </a:pPr>
                      <a:endParaRPr lang="en-US" sz="1100" u="none"/>
                    </a:p>
                  </a:txBody>
                  <a:tcPr marL="190500" marR="190500" marT="190500" marB="190500" anchor="ctr">
                    <a:lnL w="66675" cap="flat" cmpd="sng" algn="ctr">
                      <a:solidFill>
                        <a:srgbClr val="2B4B82"/>
                      </a:solidFill>
                      <a:prstDash val="solid"/>
                      <a:round/>
                      <a:headEnd type="none" w="med" len="med"/>
                      <a:tailEnd type="none" w="med" len="med"/>
                    </a:lnL>
                    <a:lnR w="66675" cap="flat" cmpd="sng" algn="ctr">
                      <a:solidFill>
                        <a:srgbClr val="2B4B82"/>
                      </a:solidFill>
                      <a:prstDash val="solid"/>
                      <a:round/>
                      <a:headEnd type="none" w="med" len="med"/>
                      <a:tailEnd type="none" w="med" len="med"/>
                    </a:lnR>
                    <a:lnT w="66675" cap="flat" cmpd="sng" algn="ctr">
                      <a:solidFill>
                        <a:srgbClr val="2B4B82"/>
                      </a:solidFill>
                      <a:prstDash val="solid"/>
                      <a:round/>
                      <a:headEnd type="none" w="med" len="med"/>
                      <a:tailEnd type="none" w="med" len="med"/>
                    </a:lnT>
                    <a:lnB w="66675" cap="flat" cmpd="sng" algn="ctr">
                      <a:solidFill>
                        <a:srgbClr val="2B4B82"/>
                      </a:solidFill>
                      <a:prstDash val="solid"/>
                      <a:round/>
                      <a:headEnd type="none" w="med" len="med"/>
                      <a:tailEnd type="none" w="med" len="med"/>
                    </a:lnB>
                  </a:tcPr>
                </a:tc>
                <a:extLst>
                  <a:ext uri="{0D108BD9-81ED-4DB2-BD59-A6C34878D82A}">
                    <a16:rowId xmlns:a16="http://schemas.microsoft.com/office/drawing/2014/main" val="10000"/>
                  </a:ext>
                </a:extLst>
              </a:tr>
              <a:tr h="1063089">
                <a:tc>
                  <a:txBody>
                    <a:bodyPr/>
                    <a:lstStyle/>
                    <a:p>
                      <a:pPr algn="l">
                        <a:lnSpc>
                          <a:spcPts val="4060"/>
                        </a:lnSpc>
                        <a:defRPr/>
                      </a:pPr>
                      <a:r>
                        <a:rPr lang="en-US" sz="2900" u="none">
                          <a:solidFill>
                            <a:srgbClr val="94DDDE"/>
                          </a:solidFill>
                          <a:latin typeface="Clear Sans"/>
                        </a:rPr>
                        <a:t>PROBLEM STATEMENT:</a:t>
                      </a:r>
                      <a:endParaRPr lang="en-US" sz="1100" u="none"/>
                    </a:p>
                  </a:txBody>
                  <a:tcPr marL="190500" marR="190500" marT="190500" marB="190500" anchor="ctr">
                    <a:lnL w="66675" cap="flat" cmpd="sng" algn="ctr">
                      <a:solidFill>
                        <a:srgbClr val="2B4B82"/>
                      </a:solidFill>
                      <a:prstDash val="solid"/>
                      <a:round/>
                      <a:headEnd type="none" w="med" len="med"/>
                      <a:tailEnd type="none" w="med" len="med"/>
                    </a:lnL>
                    <a:lnR w="66675" cap="flat" cmpd="sng" algn="ctr">
                      <a:solidFill>
                        <a:srgbClr val="2B4B82"/>
                      </a:solidFill>
                      <a:prstDash val="solid"/>
                      <a:round/>
                      <a:headEnd type="none" w="med" len="med"/>
                      <a:tailEnd type="none" w="med" len="med"/>
                    </a:lnR>
                    <a:lnT w="66675" cap="flat" cmpd="sng" algn="ctr">
                      <a:solidFill>
                        <a:srgbClr val="2B4B82"/>
                      </a:solidFill>
                      <a:prstDash val="solid"/>
                      <a:round/>
                      <a:headEnd type="none" w="med" len="med"/>
                      <a:tailEnd type="none" w="med" len="med"/>
                    </a:lnT>
                    <a:lnB w="66675" cap="flat" cmpd="sng" algn="ctr">
                      <a:solidFill>
                        <a:srgbClr val="2B4B82"/>
                      </a:solidFill>
                      <a:prstDash val="solid"/>
                      <a:round/>
                      <a:headEnd type="none" w="med" len="med"/>
                      <a:tailEnd type="none" w="med" len="med"/>
                    </a:lnB>
                  </a:tcPr>
                </a:tc>
                <a:extLst>
                  <a:ext uri="{0D108BD9-81ED-4DB2-BD59-A6C34878D82A}">
                    <a16:rowId xmlns:a16="http://schemas.microsoft.com/office/drawing/2014/main" val="10001"/>
                  </a:ext>
                </a:extLst>
              </a:tr>
              <a:tr h="6222133">
                <a:tc>
                  <a:txBody>
                    <a:bodyPr/>
                    <a:lstStyle/>
                    <a:p>
                      <a:pPr marL="626111" lvl="1" indent="-313055" algn="l">
                        <a:lnSpc>
                          <a:spcPts val="4060"/>
                        </a:lnSpc>
                        <a:buFont typeface="Arial"/>
                        <a:buChar char="•"/>
                        <a:defRPr/>
                      </a:pPr>
                      <a:r>
                        <a:rPr lang="en-US" sz="2900" u="none" dirty="0">
                          <a:solidFill>
                            <a:srgbClr val="94DDDE"/>
                          </a:solidFill>
                          <a:latin typeface="Clear Sans"/>
                        </a:rPr>
                        <a:t>The inadequacy of traditional cybersecurity approaches in combating modern cyber threats effectively. Organizations face challenges in proactively managing cybersecurity risks, necessitating the development and implementation of comprehensive frameworks that encompass preemptive measures, incident response strategies, and regulatory compliance to safeguard sensitive data and assets.</a:t>
                      </a:r>
                      <a:endParaRPr lang="en-US" sz="1100" u="none" dirty="0"/>
                    </a:p>
                  </a:txBody>
                  <a:tcPr marL="190500" marR="190500" marT="190500" marB="190500" anchor="ctr">
                    <a:lnL w="66675" cap="flat" cmpd="sng" algn="ctr">
                      <a:solidFill>
                        <a:srgbClr val="2B4B82"/>
                      </a:solidFill>
                      <a:prstDash val="solid"/>
                      <a:round/>
                      <a:headEnd type="none" w="med" len="med"/>
                      <a:tailEnd type="none" w="med" len="med"/>
                    </a:lnL>
                    <a:lnR w="66675" cap="flat" cmpd="sng" algn="ctr">
                      <a:solidFill>
                        <a:srgbClr val="2B4B82"/>
                      </a:solidFill>
                      <a:prstDash val="solid"/>
                      <a:round/>
                      <a:headEnd type="none" w="med" len="med"/>
                      <a:tailEnd type="none" w="med" len="med"/>
                    </a:lnR>
                    <a:lnT w="66675" cap="flat" cmpd="sng" algn="ctr">
                      <a:solidFill>
                        <a:srgbClr val="2B4B82"/>
                      </a:solidFill>
                      <a:prstDash val="solid"/>
                      <a:round/>
                      <a:headEnd type="none" w="med" len="med"/>
                      <a:tailEnd type="none" w="med" len="med"/>
                    </a:lnT>
                    <a:lnB w="66675" cap="flat" cmpd="sng" algn="ctr">
                      <a:solidFill>
                        <a:srgbClr val="2B4B82"/>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grpSp>
        <p:nvGrpSpPr>
          <p:cNvPr id="7" name="Group 7"/>
          <p:cNvGrpSpPr/>
          <p:nvPr/>
        </p:nvGrpSpPr>
        <p:grpSpPr>
          <a:xfrm>
            <a:off x="0" y="9427634"/>
            <a:ext cx="18288000" cy="859366"/>
            <a:chOff x="0" y="0"/>
            <a:chExt cx="13796730" cy="648318"/>
          </a:xfrm>
        </p:grpSpPr>
        <p:sp>
          <p:nvSpPr>
            <p:cNvPr id="8" name="Freeform 8"/>
            <p:cNvSpPr/>
            <p:nvPr/>
          </p:nvSpPr>
          <p:spPr>
            <a:xfrm>
              <a:off x="0" y="0"/>
              <a:ext cx="13796730" cy="648318"/>
            </a:xfrm>
            <a:custGeom>
              <a:avLst/>
              <a:gdLst/>
              <a:ahLst/>
              <a:cxnLst/>
              <a:rect l="l" t="t" r="r" b="b"/>
              <a:pathLst>
                <a:path w="13796730" h="648318">
                  <a:moveTo>
                    <a:pt x="0" y="0"/>
                  </a:moveTo>
                  <a:lnTo>
                    <a:pt x="13796730" y="0"/>
                  </a:lnTo>
                  <a:lnTo>
                    <a:pt x="13796730" y="648318"/>
                  </a:lnTo>
                  <a:lnTo>
                    <a:pt x="0" y="648318"/>
                  </a:lnTo>
                  <a:close/>
                </a:path>
              </a:pathLst>
            </a:custGeom>
            <a:solidFill>
              <a:srgbClr val="FEFEFE"/>
            </a:solidFill>
            <a:ln cap="sq">
              <a:noFill/>
              <a:prstDash val="solid"/>
              <a:miter/>
            </a:ln>
          </p:spPr>
          <p:txBody>
            <a:bodyPr/>
            <a:lstStyle/>
            <a:p>
              <a:endParaRPr lang="en-US"/>
            </a:p>
          </p:txBody>
        </p:sp>
        <p:sp>
          <p:nvSpPr>
            <p:cNvPr id="9" name="TextBox 9"/>
            <p:cNvSpPr txBox="1"/>
            <p:nvPr/>
          </p:nvSpPr>
          <p:spPr>
            <a:xfrm>
              <a:off x="0" y="-28575"/>
              <a:ext cx="13796730" cy="676893"/>
            </a:xfrm>
            <a:prstGeom prst="rect">
              <a:avLst/>
            </a:prstGeom>
          </p:spPr>
          <p:txBody>
            <a:bodyPr lIns="127000" tIns="127000" rIns="127000" bIns="127000" rtlCol="0" anchor="ctr"/>
            <a:lstStyle/>
            <a:p>
              <a:pPr algn="ctr">
                <a:lnSpc>
                  <a:spcPts val="2100"/>
                </a:lnSpc>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4DDDE"/>
        </a:solidFill>
        <a:effectLst/>
      </p:bgPr>
    </p:bg>
    <p:spTree>
      <p:nvGrpSpPr>
        <p:cNvPr id="1" name=""/>
        <p:cNvGrpSpPr/>
        <p:nvPr/>
      </p:nvGrpSpPr>
      <p:grpSpPr>
        <a:xfrm>
          <a:off x="0" y="0"/>
          <a:ext cx="0" cy="0"/>
          <a:chOff x="0" y="0"/>
          <a:chExt cx="0" cy="0"/>
        </a:xfrm>
      </p:grpSpPr>
      <p:sp>
        <p:nvSpPr>
          <p:cNvPr id="2" name="Freeform 2"/>
          <p:cNvSpPr/>
          <p:nvPr/>
        </p:nvSpPr>
        <p:spPr>
          <a:xfrm>
            <a:off x="11876152" y="3086100"/>
            <a:ext cx="5131837" cy="4114800"/>
          </a:xfrm>
          <a:custGeom>
            <a:avLst/>
            <a:gdLst/>
            <a:ahLst/>
            <a:cxnLst/>
            <a:rect l="l" t="t" r="r" b="b"/>
            <a:pathLst>
              <a:path w="5131837" h="4114800">
                <a:moveTo>
                  <a:pt x="0" y="0"/>
                </a:moveTo>
                <a:lnTo>
                  <a:pt x="5131837" y="0"/>
                </a:lnTo>
                <a:lnTo>
                  <a:pt x="513183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1028700" y="2294901"/>
            <a:ext cx="9768230" cy="5947189"/>
            <a:chOff x="0" y="85725"/>
            <a:chExt cx="13024306" cy="7929585"/>
          </a:xfrm>
        </p:grpSpPr>
        <p:sp>
          <p:nvSpPr>
            <p:cNvPr id="4" name="TextBox 4"/>
            <p:cNvSpPr txBox="1"/>
            <p:nvPr/>
          </p:nvSpPr>
          <p:spPr>
            <a:xfrm>
              <a:off x="0" y="85725"/>
              <a:ext cx="13024306" cy="2337435"/>
            </a:xfrm>
            <a:prstGeom prst="rect">
              <a:avLst/>
            </a:prstGeom>
          </p:spPr>
          <p:txBody>
            <a:bodyPr lIns="0" tIns="0" rIns="0" bIns="0" rtlCol="0" anchor="t">
              <a:spAutoFit/>
            </a:bodyPr>
            <a:lstStyle/>
            <a:p>
              <a:pPr algn="l">
                <a:lnSpc>
                  <a:spcPts val="6719"/>
                </a:lnSpc>
              </a:pPr>
              <a:r>
                <a:rPr lang="en-US" sz="6399">
                  <a:solidFill>
                    <a:srgbClr val="31356E"/>
                  </a:solidFill>
                  <a:latin typeface="Clear Sans Bold"/>
                </a:rPr>
                <a:t>Aim of the Research</a:t>
              </a:r>
            </a:p>
            <a:p>
              <a:pPr algn="l">
                <a:lnSpc>
                  <a:spcPts val="6719"/>
                </a:lnSpc>
              </a:pPr>
              <a:endParaRPr lang="en-US" sz="6399">
                <a:solidFill>
                  <a:srgbClr val="31356E"/>
                </a:solidFill>
                <a:latin typeface="Clear Sans Bold"/>
              </a:endParaRPr>
            </a:p>
          </p:txBody>
        </p:sp>
        <p:sp>
          <p:nvSpPr>
            <p:cNvPr id="5" name="TextBox 5"/>
            <p:cNvSpPr txBox="1"/>
            <p:nvPr/>
          </p:nvSpPr>
          <p:spPr>
            <a:xfrm>
              <a:off x="0" y="3162271"/>
              <a:ext cx="12478551" cy="4853039"/>
            </a:xfrm>
            <a:prstGeom prst="rect">
              <a:avLst/>
            </a:prstGeom>
          </p:spPr>
          <p:txBody>
            <a:bodyPr lIns="0" tIns="0" rIns="0" bIns="0" rtlCol="0" anchor="t">
              <a:spAutoFit/>
            </a:bodyPr>
            <a:lstStyle/>
            <a:p>
              <a:pPr algn="l">
                <a:lnSpc>
                  <a:spcPts val="4060"/>
                </a:lnSpc>
              </a:pPr>
              <a:r>
                <a:rPr lang="en-US" sz="2900" dirty="0">
                  <a:solidFill>
                    <a:srgbClr val="2B4B82"/>
                  </a:solidFill>
                  <a:latin typeface="Clear Sans"/>
                </a:rPr>
                <a:t>comprehensive Cyber Resilience Blueprint to enhance cybersecurity resilience and response capabilities. This blueprint aims to cover elements of regulatory compliance, continuous adaptation, business continuity, staff training, incident response planning, risk assessment, and collaboration networks.</a:t>
              </a:r>
            </a:p>
            <a:p>
              <a:pPr algn="l">
                <a:lnSpc>
                  <a:spcPts val="4060"/>
                </a:lnSpc>
              </a:pPr>
              <a:endParaRPr lang="en-US" sz="2900" dirty="0">
                <a:solidFill>
                  <a:srgbClr val="2B4B82"/>
                </a:solidFill>
                <a:latin typeface="Clear Sans"/>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sp>
        <p:nvSpPr>
          <p:cNvPr id="2" name="Freeform 2"/>
          <p:cNvSpPr/>
          <p:nvPr/>
        </p:nvSpPr>
        <p:spPr>
          <a:xfrm>
            <a:off x="655666" y="-963412"/>
            <a:ext cx="4597438" cy="2842053"/>
          </a:xfrm>
          <a:custGeom>
            <a:avLst/>
            <a:gdLst/>
            <a:ahLst/>
            <a:cxnLst/>
            <a:rect l="l" t="t" r="r" b="b"/>
            <a:pathLst>
              <a:path w="4597438" h="2842053">
                <a:moveTo>
                  <a:pt x="0" y="0"/>
                </a:moveTo>
                <a:lnTo>
                  <a:pt x="4597439" y="0"/>
                </a:lnTo>
                <a:lnTo>
                  <a:pt x="4597439" y="2842052"/>
                </a:lnTo>
                <a:lnTo>
                  <a:pt x="0" y="284205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a:off x="11207503" y="390596"/>
            <a:ext cx="2076668" cy="1276207"/>
          </a:xfrm>
          <a:custGeom>
            <a:avLst/>
            <a:gdLst/>
            <a:ahLst/>
            <a:cxnLst/>
            <a:rect l="l" t="t" r="r" b="b"/>
            <a:pathLst>
              <a:path w="2076668" h="1276207">
                <a:moveTo>
                  <a:pt x="2076669" y="0"/>
                </a:moveTo>
                <a:lnTo>
                  <a:pt x="0" y="0"/>
                </a:lnTo>
                <a:lnTo>
                  <a:pt x="0" y="1276208"/>
                </a:lnTo>
                <a:lnTo>
                  <a:pt x="2076669" y="1276208"/>
                </a:lnTo>
                <a:lnTo>
                  <a:pt x="2076669"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13794348" y="-2447996"/>
            <a:ext cx="3837986" cy="4114800"/>
          </a:xfrm>
          <a:custGeom>
            <a:avLst/>
            <a:gdLst/>
            <a:ahLst/>
            <a:cxnLst/>
            <a:rect l="l" t="t" r="r" b="b"/>
            <a:pathLst>
              <a:path w="3837986" h="4114800">
                <a:moveTo>
                  <a:pt x="0" y="0"/>
                </a:moveTo>
                <a:lnTo>
                  <a:pt x="3837986" y="0"/>
                </a:lnTo>
                <a:lnTo>
                  <a:pt x="3837986"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a:off x="5649912" y="-3759204"/>
            <a:ext cx="5357753" cy="5591583"/>
          </a:xfrm>
          <a:custGeom>
            <a:avLst/>
            <a:gdLst/>
            <a:ahLst/>
            <a:cxnLst/>
            <a:rect l="l" t="t" r="r" b="b"/>
            <a:pathLst>
              <a:path w="5357753" h="5591583">
                <a:moveTo>
                  <a:pt x="0" y="0"/>
                </a:moveTo>
                <a:lnTo>
                  <a:pt x="5357753" y="0"/>
                </a:lnTo>
                <a:lnTo>
                  <a:pt x="5357753" y="5591583"/>
                </a:lnTo>
                <a:lnTo>
                  <a:pt x="0" y="559158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graphicFrame>
        <p:nvGraphicFramePr>
          <p:cNvPr id="6" name="Table 6"/>
          <p:cNvGraphicFramePr>
            <a:graphicFrameLocks noGrp="1"/>
          </p:cNvGraphicFramePr>
          <p:nvPr/>
        </p:nvGraphicFramePr>
        <p:xfrm>
          <a:off x="1028700" y="2709563"/>
          <a:ext cx="16230600" cy="6752177"/>
        </p:xfrm>
        <a:graphic>
          <a:graphicData uri="http://schemas.openxmlformats.org/drawingml/2006/table">
            <a:tbl>
              <a:tblPr/>
              <a:tblGrid>
                <a:gridCol w="554402">
                  <a:extLst>
                    <a:ext uri="{9D8B030D-6E8A-4147-A177-3AD203B41FA5}">
                      <a16:colId xmlns:a16="http://schemas.microsoft.com/office/drawing/2014/main" val="20000"/>
                    </a:ext>
                  </a:extLst>
                </a:gridCol>
                <a:gridCol w="15676198">
                  <a:extLst>
                    <a:ext uri="{9D8B030D-6E8A-4147-A177-3AD203B41FA5}">
                      <a16:colId xmlns:a16="http://schemas.microsoft.com/office/drawing/2014/main" val="20001"/>
                    </a:ext>
                  </a:extLst>
                </a:gridCol>
              </a:tblGrid>
              <a:tr h="2427444">
                <a:tc>
                  <a:txBody>
                    <a:bodyPr/>
                    <a:lstStyle/>
                    <a:p>
                      <a:pPr algn="l">
                        <a:lnSpc>
                          <a:spcPts val="6600"/>
                        </a:lnSpc>
                        <a:defRPr/>
                      </a:pPr>
                      <a:endParaRPr lang="en-US" sz="1100"/>
                    </a:p>
                  </a:txBody>
                  <a:tcPr marL="190500" marR="190500" marT="190500" marB="190500">
                    <a:lnL w="57150" cap="flat" cmpd="sng" algn="ctr">
                      <a:solidFill>
                        <a:srgbClr val="FEFEFE"/>
                      </a:solidFill>
                      <a:prstDash val="solid"/>
                      <a:round/>
                      <a:headEnd type="none" w="med" len="med"/>
                      <a:tailEnd type="none" w="med" len="med"/>
                    </a:lnL>
                    <a:lnR w="57150" cap="flat" cmpd="sng" algn="ctr">
                      <a:solidFill>
                        <a:srgbClr val="FEFEFE"/>
                      </a:solidFill>
                      <a:prstDash val="solid"/>
                      <a:round/>
                      <a:headEnd type="none" w="med" len="med"/>
                      <a:tailEnd type="none" w="med" len="med"/>
                    </a:lnR>
                    <a:lnT w="57150" cap="flat" cmpd="sng" algn="ctr">
                      <a:solidFill>
                        <a:srgbClr val="FEFEFE"/>
                      </a:solidFill>
                      <a:prstDash val="solid"/>
                      <a:round/>
                      <a:headEnd type="none" w="med" len="med"/>
                      <a:tailEnd type="none" w="med" len="med"/>
                    </a:lnT>
                    <a:lnB w="57150" cap="flat" cmpd="sng" algn="ctr">
                      <a:solidFill>
                        <a:srgbClr val="FEFEFE"/>
                      </a:solidFill>
                      <a:prstDash val="solid"/>
                      <a:round/>
                      <a:headEnd type="none" w="med" len="med"/>
                      <a:tailEnd type="none" w="med" len="med"/>
                    </a:lnB>
                  </a:tcPr>
                </a:tc>
                <a:tc>
                  <a:txBody>
                    <a:bodyPr/>
                    <a:lstStyle/>
                    <a:p>
                      <a:pPr algn="l">
                        <a:lnSpc>
                          <a:spcPts val="6720"/>
                        </a:lnSpc>
                        <a:defRPr/>
                      </a:pPr>
                      <a:r>
                        <a:rPr lang="en-US" sz="5600">
                          <a:solidFill>
                            <a:srgbClr val="2B4B82"/>
                          </a:solidFill>
                          <a:latin typeface="Clear Sans Bold"/>
                        </a:rPr>
                        <a:t>Proposed System/Framework</a:t>
                      </a:r>
                      <a:endParaRPr lang="en-US" sz="1100"/>
                    </a:p>
                  </a:txBody>
                  <a:tcPr marL="190500" marR="190500" marT="190500" marB="190500">
                    <a:lnL w="57150" cap="flat" cmpd="sng" algn="ctr">
                      <a:solidFill>
                        <a:srgbClr val="FEFEFE"/>
                      </a:solidFill>
                      <a:prstDash val="solid"/>
                      <a:round/>
                      <a:headEnd type="none" w="med" len="med"/>
                      <a:tailEnd type="none" w="med" len="med"/>
                    </a:lnL>
                    <a:lnR w="57150" cap="flat" cmpd="sng" algn="ctr">
                      <a:solidFill>
                        <a:srgbClr val="FEFEFE"/>
                      </a:solidFill>
                      <a:prstDash val="solid"/>
                      <a:round/>
                      <a:headEnd type="none" w="med" len="med"/>
                      <a:tailEnd type="none" w="med" len="med"/>
                    </a:lnR>
                    <a:lnT w="57150" cap="flat" cmpd="sng" algn="ctr">
                      <a:solidFill>
                        <a:srgbClr val="FEFEFE"/>
                      </a:solidFill>
                      <a:prstDash val="solid"/>
                      <a:round/>
                      <a:headEnd type="none" w="med" len="med"/>
                      <a:tailEnd type="none" w="med" len="med"/>
                    </a:lnT>
                    <a:lnB w="57150" cap="flat" cmpd="sng" algn="ctr">
                      <a:solidFill>
                        <a:srgbClr val="FEFEFE"/>
                      </a:solidFill>
                      <a:prstDash val="solid"/>
                      <a:round/>
                      <a:headEnd type="none" w="med" len="med"/>
                      <a:tailEnd type="none" w="med" len="med"/>
                    </a:lnB>
                  </a:tcPr>
                </a:tc>
                <a:extLst>
                  <a:ext uri="{0D108BD9-81ED-4DB2-BD59-A6C34878D82A}">
                    <a16:rowId xmlns:a16="http://schemas.microsoft.com/office/drawing/2014/main" val="10000"/>
                  </a:ext>
                </a:extLst>
              </a:tr>
              <a:tr h="4324733">
                <a:tc>
                  <a:txBody>
                    <a:bodyPr/>
                    <a:lstStyle/>
                    <a:p>
                      <a:pPr marL="518160" lvl="1" indent="-259080" algn="l">
                        <a:lnSpc>
                          <a:spcPts val="3359"/>
                        </a:lnSpc>
                        <a:buFont typeface="Arial"/>
                        <a:buChar char="•"/>
                        <a:defRPr/>
                      </a:pPr>
                      <a:endParaRPr lang="en-US" sz="1100"/>
                    </a:p>
                  </a:txBody>
                  <a:tcPr marL="190500" marR="190500" marT="190500" marB="190500">
                    <a:lnL w="57150" cap="flat" cmpd="sng" algn="ctr">
                      <a:solidFill>
                        <a:srgbClr val="FEFEFE"/>
                      </a:solidFill>
                      <a:prstDash val="solid"/>
                      <a:round/>
                      <a:headEnd type="none" w="med" len="med"/>
                      <a:tailEnd type="none" w="med" len="med"/>
                    </a:lnL>
                    <a:lnR w="57150" cap="flat" cmpd="sng" algn="ctr">
                      <a:solidFill>
                        <a:srgbClr val="FEFEFE"/>
                      </a:solidFill>
                      <a:prstDash val="solid"/>
                      <a:round/>
                      <a:headEnd type="none" w="med" len="med"/>
                      <a:tailEnd type="none" w="med" len="med"/>
                    </a:lnR>
                    <a:lnT w="57150" cap="flat" cmpd="sng" algn="ctr">
                      <a:solidFill>
                        <a:srgbClr val="FEFEFE"/>
                      </a:solidFill>
                      <a:prstDash val="solid"/>
                      <a:round/>
                      <a:headEnd type="none" w="med" len="med"/>
                      <a:tailEnd type="none" w="med" len="med"/>
                    </a:lnT>
                    <a:lnB w="57150" cap="flat" cmpd="sng" algn="ctr">
                      <a:solidFill>
                        <a:srgbClr val="FEFEFE"/>
                      </a:solidFill>
                      <a:prstDash val="solid"/>
                      <a:round/>
                      <a:headEnd type="none" w="med" len="med"/>
                      <a:tailEnd type="none" w="med" len="med"/>
                    </a:lnB>
                  </a:tcPr>
                </a:tc>
                <a:tc>
                  <a:txBody>
                    <a:bodyPr/>
                    <a:lstStyle/>
                    <a:p>
                      <a:pPr algn="l">
                        <a:lnSpc>
                          <a:spcPts val="3359"/>
                        </a:lnSpc>
                        <a:defRPr/>
                      </a:pPr>
                      <a:r>
                        <a:rPr lang="en-US" sz="2400" dirty="0">
                          <a:solidFill>
                            <a:srgbClr val="2B4B82"/>
                          </a:solidFill>
                          <a:latin typeface="Clear Sans"/>
                        </a:rPr>
                        <a:t>The proposed system combines risk assessment, proactive measures, incident response planning, and adaptive strategies to bolster cybersecurity resilience. It addresses vulnerabilities and evolving cyber threats, emphasizing a comprehensive approach to protect sensitive data and organizational assets effectively in today's dynamic and interconnected digital environment.</a:t>
                      </a:r>
                      <a:endParaRPr lang="en-US" sz="1100" dirty="0"/>
                    </a:p>
                  </a:txBody>
                  <a:tcPr marL="190500" marR="190500" marT="190500" marB="190500">
                    <a:lnL w="57150" cap="flat" cmpd="sng" algn="ctr">
                      <a:solidFill>
                        <a:srgbClr val="FEFEFE"/>
                      </a:solidFill>
                      <a:prstDash val="solid"/>
                      <a:round/>
                      <a:headEnd type="none" w="med" len="med"/>
                      <a:tailEnd type="none" w="med" len="med"/>
                    </a:lnL>
                    <a:lnR w="57150" cap="flat" cmpd="sng" algn="ctr">
                      <a:solidFill>
                        <a:srgbClr val="FEFEFE"/>
                      </a:solidFill>
                      <a:prstDash val="solid"/>
                      <a:round/>
                      <a:headEnd type="none" w="med" len="med"/>
                      <a:tailEnd type="none" w="med" len="med"/>
                    </a:lnR>
                    <a:lnT w="57150" cap="flat" cmpd="sng" algn="ctr">
                      <a:solidFill>
                        <a:srgbClr val="FEFEFE"/>
                      </a:solidFill>
                      <a:prstDash val="solid"/>
                      <a:round/>
                      <a:headEnd type="none" w="med" len="med"/>
                      <a:tailEnd type="none" w="med" len="med"/>
                    </a:lnT>
                    <a:lnB w="57150" cap="flat" cmpd="sng" algn="ctr">
                      <a:solidFill>
                        <a:srgbClr val="FEFEFE"/>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sp>
        <p:nvSpPr>
          <p:cNvPr id="2" name="Freeform 2"/>
          <p:cNvSpPr/>
          <p:nvPr/>
        </p:nvSpPr>
        <p:spPr>
          <a:xfrm>
            <a:off x="0" y="0"/>
            <a:ext cx="6912767" cy="10287000"/>
          </a:xfrm>
          <a:custGeom>
            <a:avLst/>
            <a:gdLst/>
            <a:ahLst/>
            <a:cxnLst/>
            <a:rect l="l" t="t" r="r" b="b"/>
            <a:pathLst>
              <a:path w="6912767" h="10287000">
                <a:moveTo>
                  <a:pt x="0" y="0"/>
                </a:moveTo>
                <a:lnTo>
                  <a:pt x="6912767" y="0"/>
                </a:lnTo>
                <a:lnTo>
                  <a:pt x="6912767" y="10287000"/>
                </a:lnTo>
                <a:lnTo>
                  <a:pt x="0" y="10287000"/>
                </a:lnTo>
                <a:lnTo>
                  <a:pt x="0" y="0"/>
                </a:lnTo>
                <a:close/>
              </a:path>
            </a:pathLst>
          </a:custGeom>
          <a:blipFill>
            <a:blip r:embed="rId2"/>
            <a:stretch>
              <a:fillRect l="-26224" r="-96992"/>
            </a:stretch>
          </a:blipFill>
        </p:spPr>
        <p:txBody>
          <a:bodyPr/>
          <a:lstStyle/>
          <a:p>
            <a:endParaRPr lang="en-US"/>
          </a:p>
        </p:txBody>
      </p:sp>
      <p:grpSp>
        <p:nvGrpSpPr>
          <p:cNvPr id="3" name="Group 3"/>
          <p:cNvGrpSpPr/>
          <p:nvPr/>
        </p:nvGrpSpPr>
        <p:grpSpPr>
          <a:xfrm>
            <a:off x="8125638" y="800412"/>
            <a:ext cx="9975824" cy="8089740"/>
            <a:chOff x="0" y="85725"/>
            <a:chExt cx="13301098" cy="10786320"/>
          </a:xfrm>
        </p:grpSpPr>
        <p:sp>
          <p:nvSpPr>
            <p:cNvPr id="4" name="TextBox 4"/>
            <p:cNvSpPr txBox="1"/>
            <p:nvPr/>
          </p:nvSpPr>
          <p:spPr>
            <a:xfrm>
              <a:off x="0" y="85725"/>
              <a:ext cx="13301098" cy="2337435"/>
            </a:xfrm>
            <a:prstGeom prst="rect">
              <a:avLst/>
            </a:prstGeom>
          </p:spPr>
          <p:txBody>
            <a:bodyPr lIns="0" tIns="0" rIns="0" bIns="0" rtlCol="0" anchor="t">
              <a:spAutoFit/>
            </a:bodyPr>
            <a:lstStyle/>
            <a:p>
              <a:pPr algn="l">
                <a:lnSpc>
                  <a:spcPts val="6719"/>
                </a:lnSpc>
              </a:pPr>
              <a:r>
                <a:rPr lang="en-US" sz="6399">
                  <a:solidFill>
                    <a:srgbClr val="2B4B82"/>
                  </a:solidFill>
                  <a:latin typeface="Clear Sans Bold"/>
                </a:rPr>
                <a:t>Knowledge Gained</a:t>
              </a:r>
            </a:p>
            <a:p>
              <a:pPr algn="l">
                <a:lnSpc>
                  <a:spcPts val="6719"/>
                </a:lnSpc>
              </a:pPr>
              <a:endParaRPr lang="en-US" sz="6399">
                <a:solidFill>
                  <a:srgbClr val="2B4B82"/>
                </a:solidFill>
                <a:latin typeface="Clear Sans Bold"/>
              </a:endParaRPr>
            </a:p>
          </p:txBody>
        </p:sp>
        <p:sp>
          <p:nvSpPr>
            <p:cNvPr id="5" name="TextBox 5"/>
            <p:cNvSpPr txBox="1"/>
            <p:nvPr/>
          </p:nvSpPr>
          <p:spPr>
            <a:xfrm>
              <a:off x="0" y="3059083"/>
              <a:ext cx="13301098" cy="644737"/>
            </a:xfrm>
            <a:prstGeom prst="rect">
              <a:avLst/>
            </a:prstGeom>
          </p:spPr>
          <p:txBody>
            <a:bodyPr lIns="0" tIns="0" rIns="0" bIns="0" rtlCol="0" anchor="t">
              <a:spAutoFit/>
            </a:bodyPr>
            <a:lstStyle/>
            <a:p>
              <a:pPr algn="l">
                <a:lnSpc>
                  <a:spcPts val="4060"/>
                </a:lnSpc>
              </a:pPr>
              <a:endParaRPr/>
            </a:p>
          </p:txBody>
        </p:sp>
        <p:sp>
          <p:nvSpPr>
            <p:cNvPr id="6" name="TextBox 6"/>
            <p:cNvSpPr txBox="1"/>
            <p:nvPr/>
          </p:nvSpPr>
          <p:spPr>
            <a:xfrm>
              <a:off x="0" y="4522273"/>
              <a:ext cx="13301098" cy="6349772"/>
            </a:xfrm>
            <a:prstGeom prst="rect">
              <a:avLst/>
            </a:prstGeom>
          </p:spPr>
          <p:txBody>
            <a:bodyPr lIns="0" tIns="0" rIns="0" bIns="0" rtlCol="0" anchor="t">
              <a:spAutoFit/>
            </a:bodyPr>
            <a:lstStyle/>
            <a:p>
              <a:pPr algn="l">
                <a:lnSpc>
                  <a:spcPts val="3359"/>
                </a:lnSpc>
              </a:pPr>
              <a:r>
                <a:rPr lang="en-US" sz="2400" dirty="0">
                  <a:solidFill>
                    <a:srgbClr val="2B4B82"/>
                  </a:solidFill>
                  <a:latin typeface="Clear Sans"/>
                </a:rPr>
                <a:t>Understanding of vulnerabilities and threats, strategies for proactive cybersecurity, importance of incident response planning, and implementing adaptive security measures.</a:t>
              </a:r>
            </a:p>
            <a:p>
              <a:pPr algn="l">
                <a:lnSpc>
                  <a:spcPts val="3359"/>
                </a:lnSpc>
              </a:pPr>
              <a:r>
                <a:rPr lang="en-US" sz="2400" dirty="0">
                  <a:solidFill>
                    <a:srgbClr val="2B4B82"/>
                  </a:solidFill>
                  <a:latin typeface="Clear Sans"/>
                </a:rPr>
                <a:t>- Key Words: Internet safety, Attacks by cyberspace, Protective Measures, Risk evaluation, Incident handling, Data security, and Legal Framework.</a:t>
              </a:r>
            </a:p>
            <a:p>
              <a:pPr algn="l">
                <a:lnSpc>
                  <a:spcPts val="3359"/>
                </a:lnSpc>
              </a:pPr>
              <a:r>
                <a:rPr lang="en-US" sz="2400" dirty="0">
                  <a:solidFill>
                    <a:srgbClr val="2B4B82"/>
                  </a:solidFill>
                  <a:latin typeface="Clear Sans"/>
                </a:rPr>
                <a:t>- Insights into data protection frameworks, encryption, access controls, employee training, and regulatory compliance (GDPR, CCPA).</a:t>
              </a:r>
            </a:p>
            <a:p>
              <a:pPr algn="l">
                <a:lnSpc>
                  <a:spcPts val="3359"/>
                </a:lnSpc>
              </a:pPr>
              <a:r>
                <a:rPr lang="en-US" sz="2400" dirty="0">
                  <a:solidFill>
                    <a:srgbClr val="2B4B82"/>
                  </a:solidFill>
                  <a:latin typeface="Clear Sans"/>
                </a:rPr>
                <a:t>- Contributions towards developing a Cyber Resilience Blueprint, testing its effectiveness, and providing recommendations for stakeholders.</a:t>
              </a:r>
            </a:p>
            <a:p>
              <a:pPr algn="l">
                <a:lnSpc>
                  <a:spcPts val="3359"/>
                </a:lnSpc>
              </a:pPr>
              <a:endParaRPr lang="en-US" sz="2400" dirty="0">
                <a:solidFill>
                  <a:srgbClr val="2B4B82"/>
                </a:solidFill>
                <a:latin typeface="Clear Sans"/>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sp>
        <p:nvSpPr>
          <p:cNvPr id="2" name="Freeform 2"/>
          <p:cNvSpPr/>
          <p:nvPr/>
        </p:nvSpPr>
        <p:spPr>
          <a:xfrm>
            <a:off x="1851762" y="1468613"/>
            <a:ext cx="3489749" cy="2861594"/>
          </a:xfrm>
          <a:custGeom>
            <a:avLst/>
            <a:gdLst/>
            <a:ahLst/>
            <a:cxnLst/>
            <a:rect l="l" t="t" r="r" b="b"/>
            <a:pathLst>
              <a:path w="3489749" h="2861594">
                <a:moveTo>
                  <a:pt x="0" y="0"/>
                </a:moveTo>
                <a:lnTo>
                  <a:pt x="3489749" y="0"/>
                </a:lnTo>
                <a:lnTo>
                  <a:pt x="3489749" y="2861594"/>
                </a:lnTo>
                <a:lnTo>
                  <a:pt x="0" y="28615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490793" y="4703587"/>
            <a:ext cx="4618653" cy="4114800"/>
          </a:xfrm>
          <a:custGeom>
            <a:avLst/>
            <a:gdLst/>
            <a:ahLst/>
            <a:cxnLst/>
            <a:rect l="l" t="t" r="r" b="b"/>
            <a:pathLst>
              <a:path w="4618653" h="4114800">
                <a:moveTo>
                  <a:pt x="0" y="0"/>
                </a:moveTo>
                <a:lnTo>
                  <a:pt x="4618653" y="0"/>
                </a:lnTo>
                <a:lnTo>
                  <a:pt x="4618653"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aphicFrame>
        <p:nvGraphicFramePr>
          <p:cNvPr id="4" name="Table 4"/>
          <p:cNvGraphicFramePr>
            <a:graphicFrameLocks noGrp="1"/>
          </p:cNvGraphicFramePr>
          <p:nvPr/>
        </p:nvGraphicFramePr>
        <p:xfrm>
          <a:off x="7259119" y="1624660"/>
          <a:ext cx="10172153" cy="8360929"/>
        </p:xfrm>
        <a:graphic>
          <a:graphicData uri="http://schemas.openxmlformats.org/drawingml/2006/table">
            <a:tbl>
              <a:tblPr/>
              <a:tblGrid>
                <a:gridCol w="10172153">
                  <a:extLst>
                    <a:ext uri="{9D8B030D-6E8A-4147-A177-3AD203B41FA5}">
                      <a16:colId xmlns:a16="http://schemas.microsoft.com/office/drawing/2014/main" val="20000"/>
                    </a:ext>
                  </a:extLst>
                </a:gridCol>
              </a:tblGrid>
              <a:tr h="1508054">
                <a:tc>
                  <a:txBody>
                    <a:bodyPr/>
                    <a:lstStyle/>
                    <a:p>
                      <a:pPr algn="l">
                        <a:lnSpc>
                          <a:spcPts val="6719"/>
                        </a:lnSpc>
                        <a:defRPr/>
                      </a:pPr>
                      <a:r>
                        <a:rPr lang="en-US" sz="4800">
                          <a:solidFill>
                            <a:srgbClr val="2B4B82"/>
                          </a:solidFill>
                          <a:latin typeface="Clear Sans Bold"/>
                        </a:rPr>
                        <a:t>Conclusion </a:t>
                      </a:r>
                      <a:endParaRPr lang="en-US" sz="1100"/>
                    </a:p>
                  </a:txBody>
                  <a:tcPr marL="190500" marR="190500" marT="190500" marB="190500" anchor="ctr">
                    <a:lnL w="47625" cap="flat" cmpd="sng" algn="ctr">
                      <a:solidFill>
                        <a:srgbClr val="FEFEFE"/>
                      </a:solidFill>
                      <a:prstDash val="solid"/>
                      <a:round/>
                      <a:headEnd type="none" w="med" len="med"/>
                      <a:tailEnd type="none" w="med" len="med"/>
                    </a:lnL>
                    <a:lnR w="47625" cap="flat" cmpd="sng" algn="ctr">
                      <a:solidFill>
                        <a:srgbClr val="FEFEFE"/>
                      </a:solidFill>
                      <a:prstDash val="solid"/>
                      <a:round/>
                      <a:headEnd type="none" w="med" len="med"/>
                      <a:tailEnd type="none" w="med" len="med"/>
                    </a:lnR>
                    <a:lnT w="47625" cap="flat" cmpd="sng" algn="ctr">
                      <a:solidFill>
                        <a:srgbClr val="FEFEFE"/>
                      </a:solidFill>
                      <a:prstDash val="solid"/>
                      <a:round/>
                      <a:headEnd type="none" w="med" len="med"/>
                      <a:tailEnd type="none" w="med" len="med"/>
                    </a:lnT>
                    <a:lnB w="47625" cap="flat" cmpd="sng" algn="ctr">
                      <a:solidFill>
                        <a:srgbClr val="FEFEFE"/>
                      </a:solidFill>
                      <a:prstDash val="solid"/>
                      <a:round/>
                      <a:headEnd type="none" w="med" len="med"/>
                      <a:tailEnd type="none" w="med" len="med"/>
                    </a:lnB>
                  </a:tcPr>
                </a:tc>
                <a:extLst>
                  <a:ext uri="{0D108BD9-81ED-4DB2-BD59-A6C34878D82A}">
                    <a16:rowId xmlns:a16="http://schemas.microsoft.com/office/drawing/2014/main" val="10000"/>
                  </a:ext>
                </a:extLst>
              </a:tr>
              <a:tr h="1012445">
                <a:tc>
                  <a:txBody>
                    <a:bodyPr/>
                    <a:lstStyle/>
                    <a:p>
                      <a:pPr marL="561341" lvl="1" indent="-280670" algn="l">
                        <a:lnSpc>
                          <a:spcPts val="3640"/>
                        </a:lnSpc>
                        <a:buFont typeface="Arial"/>
                        <a:buChar char="•"/>
                        <a:defRPr/>
                      </a:pPr>
                      <a:endParaRPr lang="en-US" sz="1100"/>
                    </a:p>
                  </a:txBody>
                  <a:tcPr marL="190500" marR="190500" marT="190500" marB="190500" anchor="ctr">
                    <a:lnL w="47625" cap="flat" cmpd="sng" algn="ctr">
                      <a:solidFill>
                        <a:srgbClr val="FEFEFE"/>
                      </a:solidFill>
                      <a:prstDash val="solid"/>
                      <a:round/>
                      <a:headEnd type="none" w="med" len="med"/>
                      <a:tailEnd type="none" w="med" len="med"/>
                    </a:lnL>
                    <a:lnR w="47625" cap="flat" cmpd="sng" algn="ctr">
                      <a:solidFill>
                        <a:srgbClr val="FEFEFE"/>
                      </a:solidFill>
                      <a:prstDash val="solid"/>
                      <a:round/>
                      <a:headEnd type="none" w="med" len="med"/>
                      <a:tailEnd type="none" w="med" len="med"/>
                    </a:lnR>
                    <a:lnT w="47625" cap="flat" cmpd="sng" algn="ctr">
                      <a:solidFill>
                        <a:srgbClr val="FEFEFE"/>
                      </a:solidFill>
                      <a:prstDash val="solid"/>
                      <a:round/>
                      <a:headEnd type="none" w="med" len="med"/>
                      <a:tailEnd type="none" w="med" len="med"/>
                    </a:lnT>
                    <a:lnB w="47625" cap="flat" cmpd="sng" algn="ctr">
                      <a:solidFill>
                        <a:srgbClr val="FEFEFE"/>
                      </a:solidFill>
                      <a:prstDash val="solid"/>
                      <a:round/>
                      <a:headEnd type="none" w="med" len="med"/>
                      <a:tailEnd type="none" w="med" len="med"/>
                    </a:lnB>
                  </a:tcPr>
                </a:tc>
                <a:extLst>
                  <a:ext uri="{0D108BD9-81ED-4DB2-BD59-A6C34878D82A}">
                    <a16:rowId xmlns:a16="http://schemas.microsoft.com/office/drawing/2014/main" val="10001"/>
                  </a:ext>
                </a:extLst>
              </a:tr>
              <a:tr h="957957">
                <a:tc>
                  <a:txBody>
                    <a:bodyPr/>
                    <a:lstStyle/>
                    <a:p>
                      <a:pPr marL="561341" lvl="1" indent="-280670" algn="l">
                        <a:lnSpc>
                          <a:spcPts val="3640"/>
                        </a:lnSpc>
                        <a:buFont typeface="Arial"/>
                        <a:buChar char="•"/>
                        <a:defRPr/>
                      </a:pPr>
                      <a:endParaRPr lang="en-US" sz="1100"/>
                    </a:p>
                  </a:txBody>
                  <a:tcPr marL="190500" marR="190500" marT="190500" marB="190500" anchor="ctr">
                    <a:lnL w="47625" cap="flat" cmpd="sng" algn="ctr">
                      <a:solidFill>
                        <a:srgbClr val="FEFEFE"/>
                      </a:solidFill>
                      <a:prstDash val="solid"/>
                      <a:round/>
                      <a:headEnd type="none" w="med" len="med"/>
                      <a:tailEnd type="none" w="med" len="med"/>
                    </a:lnL>
                    <a:lnR w="47625" cap="flat" cmpd="sng" algn="ctr">
                      <a:solidFill>
                        <a:srgbClr val="FEFEFE"/>
                      </a:solidFill>
                      <a:prstDash val="solid"/>
                      <a:round/>
                      <a:headEnd type="none" w="med" len="med"/>
                      <a:tailEnd type="none" w="med" len="med"/>
                    </a:lnR>
                    <a:lnT w="47625" cap="flat" cmpd="sng" algn="ctr">
                      <a:solidFill>
                        <a:srgbClr val="FEFEFE"/>
                      </a:solidFill>
                      <a:prstDash val="solid"/>
                      <a:round/>
                      <a:headEnd type="none" w="med" len="med"/>
                      <a:tailEnd type="none" w="med" len="med"/>
                    </a:lnT>
                    <a:lnB w="47625" cap="flat" cmpd="sng" algn="ctr">
                      <a:solidFill>
                        <a:srgbClr val="FEFEFE"/>
                      </a:solidFill>
                      <a:prstDash val="solid"/>
                      <a:round/>
                      <a:headEnd type="none" w="med" len="med"/>
                      <a:tailEnd type="none" w="med" len="med"/>
                    </a:lnB>
                  </a:tcPr>
                </a:tc>
                <a:extLst>
                  <a:ext uri="{0D108BD9-81ED-4DB2-BD59-A6C34878D82A}">
                    <a16:rowId xmlns:a16="http://schemas.microsoft.com/office/drawing/2014/main" val="10002"/>
                  </a:ext>
                </a:extLst>
              </a:tr>
              <a:tr h="2397763">
                <a:tc>
                  <a:txBody>
                    <a:bodyPr/>
                    <a:lstStyle/>
                    <a:p>
                      <a:pPr algn="l">
                        <a:lnSpc>
                          <a:spcPts val="3640"/>
                        </a:lnSpc>
                        <a:defRPr/>
                      </a:pPr>
                      <a:endParaRPr lang="en-US" sz="1100"/>
                    </a:p>
                  </a:txBody>
                  <a:tcPr marL="190500" marR="190500" marT="190500" marB="190500" anchor="ctr">
                    <a:lnL w="47625" cap="flat" cmpd="sng" algn="ctr">
                      <a:solidFill>
                        <a:srgbClr val="FEFEFE"/>
                      </a:solidFill>
                      <a:prstDash val="solid"/>
                      <a:round/>
                      <a:headEnd type="none" w="med" len="med"/>
                      <a:tailEnd type="none" w="med" len="med"/>
                    </a:lnL>
                    <a:lnR w="47625" cap="flat" cmpd="sng" algn="ctr">
                      <a:solidFill>
                        <a:srgbClr val="FEFEFE"/>
                      </a:solidFill>
                      <a:prstDash val="solid"/>
                      <a:round/>
                      <a:headEnd type="none" w="med" len="med"/>
                      <a:tailEnd type="none" w="med" len="med"/>
                    </a:lnR>
                    <a:lnT w="47625" cap="flat" cmpd="sng" algn="ctr">
                      <a:solidFill>
                        <a:srgbClr val="FEFEFE"/>
                      </a:solidFill>
                      <a:prstDash val="solid"/>
                      <a:round/>
                      <a:headEnd type="none" w="med" len="med"/>
                      <a:tailEnd type="none" w="med" len="med"/>
                    </a:lnT>
                    <a:lnB w="47625" cap="flat" cmpd="sng" algn="ctr">
                      <a:solidFill>
                        <a:srgbClr val="FEFEFE"/>
                      </a:solidFill>
                      <a:prstDash val="solid"/>
                      <a:round/>
                      <a:headEnd type="none" w="med" len="med"/>
                      <a:tailEnd type="none" w="med" len="med"/>
                    </a:lnB>
                  </a:tcPr>
                </a:tc>
                <a:extLst>
                  <a:ext uri="{0D108BD9-81ED-4DB2-BD59-A6C34878D82A}">
                    <a16:rowId xmlns:a16="http://schemas.microsoft.com/office/drawing/2014/main" val="10003"/>
                  </a:ext>
                </a:extLst>
              </a:tr>
              <a:tr h="1012445">
                <a:tc>
                  <a:txBody>
                    <a:bodyPr/>
                    <a:lstStyle/>
                    <a:p>
                      <a:pPr marL="561341" lvl="1" indent="-280670" algn="l">
                        <a:lnSpc>
                          <a:spcPts val="3640"/>
                        </a:lnSpc>
                        <a:buFont typeface="Arial"/>
                        <a:buChar char="•"/>
                        <a:defRPr/>
                      </a:pPr>
                      <a:endParaRPr lang="en-US" sz="1100"/>
                    </a:p>
                  </a:txBody>
                  <a:tcPr marL="190500" marR="190500" marT="190500" marB="190500" anchor="ctr">
                    <a:lnL w="47625" cap="flat" cmpd="sng" algn="ctr">
                      <a:solidFill>
                        <a:srgbClr val="FEFEFE"/>
                      </a:solidFill>
                      <a:prstDash val="solid"/>
                      <a:round/>
                      <a:headEnd type="none" w="med" len="med"/>
                      <a:tailEnd type="none" w="med" len="med"/>
                    </a:lnL>
                    <a:lnR w="47625" cap="flat" cmpd="sng" algn="ctr">
                      <a:solidFill>
                        <a:srgbClr val="FEFEFE"/>
                      </a:solidFill>
                      <a:prstDash val="solid"/>
                      <a:round/>
                      <a:headEnd type="none" w="med" len="med"/>
                      <a:tailEnd type="none" w="med" len="med"/>
                    </a:lnR>
                    <a:lnT w="47625" cap="flat" cmpd="sng" algn="ctr">
                      <a:solidFill>
                        <a:srgbClr val="FEFEFE"/>
                      </a:solidFill>
                      <a:prstDash val="solid"/>
                      <a:round/>
                      <a:headEnd type="none" w="med" len="med"/>
                      <a:tailEnd type="none" w="med" len="med"/>
                    </a:lnT>
                    <a:lnB w="47625" cap="flat" cmpd="sng" algn="ctr">
                      <a:solidFill>
                        <a:srgbClr val="FEFEFE"/>
                      </a:solidFill>
                      <a:prstDash val="solid"/>
                      <a:round/>
                      <a:headEnd type="none" w="med" len="med"/>
                      <a:tailEnd type="none" w="med" len="med"/>
                    </a:lnB>
                  </a:tcPr>
                </a:tc>
                <a:extLst>
                  <a:ext uri="{0D108BD9-81ED-4DB2-BD59-A6C34878D82A}">
                    <a16:rowId xmlns:a16="http://schemas.microsoft.com/office/drawing/2014/main" val="10004"/>
                  </a:ext>
                </a:extLst>
              </a:tr>
              <a:tr h="1472265">
                <a:tc>
                  <a:txBody>
                    <a:bodyPr/>
                    <a:lstStyle/>
                    <a:p>
                      <a:pPr marL="561341" lvl="1" indent="-280670" algn="l">
                        <a:lnSpc>
                          <a:spcPts val="3640"/>
                        </a:lnSpc>
                        <a:buFont typeface="Arial"/>
                        <a:buChar char="•"/>
                        <a:defRPr/>
                      </a:pPr>
                      <a:endParaRPr lang="en-US" sz="1100"/>
                    </a:p>
                  </a:txBody>
                  <a:tcPr marL="190500" marR="190500" marT="190500" marB="190500" anchor="ctr">
                    <a:lnL w="47625" cap="flat" cmpd="sng" algn="ctr">
                      <a:solidFill>
                        <a:srgbClr val="FEFEFE"/>
                      </a:solidFill>
                      <a:prstDash val="solid"/>
                      <a:round/>
                      <a:headEnd type="none" w="med" len="med"/>
                      <a:tailEnd type="none" w="med" len="med"/>
                    </a:lnL>
                    <a:lnR w="47625" cap="flat" cmpd="sng" algn="ctr">
                      <a:solidFill>
                        <a:srgbClr val="FEFEFE"/>
                      </a:solidFill>
                      <a:prstDash val="solid"/>
                      <a:round/>
                      <a:headEnd type="none" w="med" len="med"/>
                      <a:tailEnd type="none" w="med" len="med"/>
                    </a:lnR>
                    <a:lnT w="47625" cap="flat" cmpd="sng" algn="ctr">
                      <a:solidFill>
                        <a:srgbClr val="FEFEFE"/>
                      </a:solidFill>
                      <a:prstDash val="solid"/>
                      <a:round/>
                      <a:headEnd type="none" w="med" len="med"/>
                      <a:tailEnd type="none" w="med" len="med"/>
                    </a:lnT>
                    <a:lnB w="47625" cap="flat" cmpd="sng" algn="ctr">
                      <a:solidFill>
                        <a:srgbClr val="FEFEFE"/>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5" name="TextBox 5"/>
          <p:cNvSpPr txBox="1"/>
          <p:nvPr/>
        </p:nvSpPr>
        <p:spPr>
          <a:xfrm>
            <a:off x="7259119" y="4547182"/>
            <a:ext cx="9972684" cy="1649836"/>
          </a:xfrm>
          <a:prstGeom prst="rect">
            <a:avLst/>
          </a:prstGeom>
        </p:spPr>
        <p:txBody>
          <a:bodyPr lIns="0" tIns="0" rIns="0" bIns="0" rtlCol="0" anchor="t">
            <a:spAutoFit/>
          </a:bodyPr>
          <a:lstStyle/>
          <a:p>
            <a:pPr algn="just">
              <a:lnSpc>
                <a:spcPts val="3260"/>
              </a:lnSpc>
              <a:spcBef>
                <a:spcPct val="0"/>
              </a:spcBef>
            </a:pPr>
            <a:r>
              <a:rPr lang="en-US" sz="3105">
                <a:solidFill>
                  <a:srgbClr val="F7B4A7"/>
                </a:solidFill>
                <a:latin typeface="Clear Sans"/>
              </a:rPr>
              <a:t>The Cyber Resilience Blueprint provides a comprehensive framework for organizations to strengthen their cybersecurity posture, mitigate risks, and respond effectively to cyber threats.</a:t>
            </a:r>
          </a:p>
        </p:txBody>
      </p:sp>
      <p:sp>
        <p:nvSpPr>
          <p:cNvPr id="6" name="TextBox 6"/>
          <p:cNvSpPr txBox="1"/>
          <p:nvPr/>
        </p:nvSpPr>
        <p:spPr>
          <a:xfrm>
            <a:off x="9560030" y="8912318"/>
            <a:ext cx="3894255" cy="758640"/>
          </a:xfrm>
          <a:prstGeom prst="rect">
            <a:avLst/>
          </a:prstGeom>
        </p:spPr>
        <p:txBody>
          <a:bodyPr lIns="0" tIns="0" rIns="0" bIns="0" rtlCol="0" anchor="t">
            <a:spAutoFit/>
          </a:bodyPr>
          <a:lstStyle/>
          <a:p>
            <a:pPr algn="ctr">
              <a:lnSpc>
                <a:spcPts val="5729"/>
              </a:lnSpc>
              <a:spcBef>
                <a:spcPct val="0"/>
              </a:spcBef>
            </a:pPr>
            <a:r>
              <a:rPr lang="en-US" sz="5456">
                <a:solidFill>
                  <a:srgbClr val="000000"/>
                </a:solidFill>
                <a:latin typeface="Clear Sans"/>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1448</TotalTime>
  <Words>307</Words>
  <Application>Microsoft Office PowerPoint</Application>
  <PresentationFormat>Custom</PresentationFormat>
  <Paragraphs>21</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Clear Sans Bold</vt:lpstr>
      <vt:lpstr>Arial</vt:lpstr>
      <vt:lpstr>Calibri</vt:lpstr>
      <vt:lpstr>Clear Sans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in Education Technology Presentation in Blue Peach Illustrative Style</dc:title>
  <cp:lastModifiedBy>ABDULRAHMAN GAMIL MOHAMMED AHMED</cp:lastModifiedBy>
  <cp:revision>2</cp:revision>
  <dcterms:created xsi:type="dcterms:W3CDTF">2006-08-16T00:00:00Z</dcterms:created>
  <dcterms:modified xsi:type="dcterms:W3CDTF">2024-05-06T09:54:32Z</dcterms:modified>
  <dc:identifier>DAGEWBCa-4I</dc:identifier>
</cp:coreProperties>
</file>

<file path=docProps/thumbnail.jpeg>
</file>